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2"/>
    <p:sldId id="274" r:id="rId3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1pPr>
    <a:lvl2pPr marL="457200"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2pPr>
    <a:lvl3pPr marL="914400"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3pPr>
    <a:lvl4pPr marL="1371600"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4pPr>
    <a:lvl5pPr marL="1828800" algn="l" rtl="0" fontAlgn="base">
      <a:spcBef>
        <a:spcPct val="20000"/>
      </a:spcBef>
      <a:spcAft>
        <a:spcPct val="0"/>
      </a:spcAft>
      <a:buClr>
        <a:schemeClr val="accent2"/>
      </a:buClr>
      <a:buFont typeface="Wingdings" panose="05000000000000000000" charset="0"/>
      <a:buChar char="•"/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Times New Roman" panose="02020603050405020304" charset="0"/>
        <a:ea typeface="黑体" panose="02010609060101010101" charset="-122"/>
        <a:cs typeface="黑体" panose="02010609060101010101" charset="-122"/>
      </a:defRPr>
    </a:lvl9pPr>
  </p:defaultTextStyle>
  <p:extLst>
    <p:ext uri="{521415D9-36F7-43E2-AB2F-B90AF26B5E84}">
      <p14:sectionLst xmlns:p14="http://schemas.microsoft.com/office/powerpoint/2010/main">
        <p14:section name="默认节" id="{2BA12937-4576-46E9-A5F1-44D83CB878C6}">
          <p14:sldIdLst>
            <p14:sldId id="256"/>
            <p14:sldId id="27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54">
          <p15:clr>
            <a:srgbClr val="A4A3A4"/>
          </p15:clr>
        </p15:guide>
        <p15:guide id="2" pos="2882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72">
          <p15:clr>
            <a:srgbClr val="A4A3A4"/>
          </p15:clr>
        </p15:guide>
        <p15:guide id="2" pos="216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Cheng" initials="CC" lastIdx="5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3399FF"/>
    <a:srgbClr val="0000FF"/>
    <a:srgbClr val="CCECFF"/>
    <a:srgbClr val="99CCFF"/>
    <a:srgbClr val="FFFF99"/>
    <a:srgbClr val="FFFF66"/>
    <a:srgbClr val="FBF385"/>
    <a:srgbClr val="EEA5FF"/>
    <a:srgbClr val="FF47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浅色样式 1 - 强调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93" autoAdjust="0"/>
    <p:restoredTop sz="89355" autoAdjust="0"/>
  </p:normalViewPr>
  <p:slideViewPr>
    <p:cSldViewPr>
      <p:cViewPr varScale="1">
        <p:scale>
          <a:sx n="87" d="100"/>
          <a:sy n="87" d="100"/>
        </p:scale>
        <p:origin x="1226" y="36"/>
      </p:cViewPr>
      <p:guideLst>
        <p:guide orient="horz" pos="2154"/>
        <p:guide pos="288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>
      <p:cViewPr varScale="1">
        <p:scale>
          <a:sx n="83" d="100"/>
          <a:sy n="83" d="100"/>
        </p:scale>
        <p:origin x="-1992" y="-78"/>
      </p:cViewPr>
      <p:guideLst>
        <p:guide orient="horz" pos="2872"/>
        <p:guide pos="2161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3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553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553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553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76C343F1-3439-734F-85AA-BD8B399AF6A3}" type="slidenum">
              <a:rPr lang="en-US" altLang="zh-CN"/>
              <a:t>‹#›</a:t>
            </a:fld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3939018798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1229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sp>
      <p:sp>
        <p:nvSpPr>
          <p:cNvPr id="1229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noProof="0"/>
              <a:t>单击此处编辑母版文本样式</a:t>
            </a:r>
            <a:endParaRPr lang="en-US" altLang="zh-CN" noProof="0"/>
          </a:p>
          <a:p>
            <a:pPr lvl="1"/>
            <a:r>
              <a:rPr lang="zh-CN" altLang="en-US" noProof="0"/>
              <a:t>第二级</a:t>
            </a:r>
            <a:endParaRPr lang="en-US" altLang="zh-CN" noProof="0"/>
          </a:p>
          <a:p>
            <a:pPr lvl="2"/>
            <a:r>
              <a:rPr lang="zh-CN" altLang="en-US" noProof="0"/>
              <a:t>第三级</a:t>
            </a:r>
            <a:endParaRPr lang="en-US" altLang="zh-CN" noProof="0"/>
          </a:p>
          <a:p>
            <a:pPr lvl="3"/>
            <a:r>
              <a:rPr lang="zh-CN" altLang="en-US" noProof="0"/>
              <a:t>第四级</a:t>
            </a:r>
            <a:endParaRPr lang="en-US" altLang="zh-CN" noProof="0"/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1229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1229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04EB2441-6E1B-0C46-A084-F5418D440600}" type="slidenum">
              <a:rPr lang="en-US" altLang="zh-CN"/>
              <a:t>‹#›</a:t>
            </a:fld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3261057226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宋体" panose="02010600030101010101" pitchFamily="2" charset="-122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bg>
      <p:bgPr>
        <a:pattFill prst="pct5">
          <a:fgClr>
            <a:schemeClr val="bg2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144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990600"/>
            <a:ext cx="7772400" cy="1371600"/>
          </a:xfrm>
        </p:spPr>
        <p:txBody>
          <a:bodyPr/>
          <a:lstStyle>
            <a:lvl1pPr>
              <a:defRPr sz="4000"/>
            </a:lvl1pPr>
          </a:lstStyle>
          <a:p>
            <a:pPr lvl="0"/>
            <a:r>
              <a:rPr lang="zh-CN" altLang="en-US" noProof="0"/>
              <a:t>单击此处编辑母版标题样式</a:t>
            </a:r>
          </a:p>
        </p:txBody>
      </p:sp>
      <p:sp>
        <p:nvSpPr>
          <p:cNvPr id="70144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3429000"/>
            <a:ext cx="7010400" cy="1600200"/>
          </a:xfrm>
        </p:spPr>
        <p:txBody>
          <a:bodyPr/>
          <a:lstStyle>
            <a:lvl1pPr marL="0" indent="0">
              <a:buFont typeface="Wingdings" panose="05000000000000000000" charset="0"/>
              <a:buNone/>
              <a:defRPr sz="2200"/>
            </a:lvl1pPr>
          </a:lstStyle>
          <a:p>
            <a:pPr lvl="0"/>
            <a:r>
              <a:rPr lang="zh-CN" altLang="en-US" noProof="0"/>
              <a:t>单击此处编辑母版副标题样式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 bIns="45720"/>
          <a:lstStyle>
            <a:lvl1pPr algn="ctr"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pic>
        <p:nvPicPr>
          <p:cNvPr id="7" name="图片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68529" y="15670"/>
            <a:ext cx="938915" cy="965405"/>
          </a:xfrm>
          <a:prstGeom prst="rect">
            <a:avLst/>
          </a:prstGeom>
        </p:spPr>
      </p:pic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本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和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573838" y="304800"/>
            <a:ext cx="2001837" cy="60039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本占位符 2"/>
          <p:cNvSpPr>
            <a:spLocks noGrp="1"/>
          </p:cNvSpPr>
          <p:nvPr>
            <p:ph type="body" orient="vert" idx="1"/>
          </p:nvPr>
        </p:nvSpPr>
        <p:spPr>
          <a:xfrm>
            <a:off x="566738" y="304800"/>
            <a:ext cx="5854700" cy="60039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、文本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74675" y="304800"/>
            <a:ext cx="8001000" cy="67627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566738" y="1341438"/>
            <a:ext cx="3924300" cy="4967287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3438" y="1341438"/>
            <a:ext cx="3924300" cy="4967287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lang="zh-CN" altLang="en-US" sz="2000" dirty="0" smtClean="0"/>
            </a:lvl1pPr>
            <a:lvl2pPr>
              <a:defRPr lang="zh-CN" altLang="en-US" sz="1800" dirty="0" smtClean="0"/>
            </a:lvl2pPr>
            <a:lvl3pPr>
              <a:defRPr lang="zh-CN" altLang="en-US" sz="1600" dirty="0" smtClean="0"/>
            </a:lvl3pPr>
            <a:lvl4pPr>
              <a:defRPr lang="zh-CN" altLang="en-US" sz="1400" dirty="0" smtClean="0"/>
            </a:lvl4pPr>
            <a:lvl5pPr>
              <a:defRPr lang="zh-CN" altLang="en-US" sz="1400" dirty="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二级</a:t>
            </a:r>
          </a:p>
          <a:p>
            <a:pPr lvl="2"/>
            <a:r>
              <a:rPr lang="zh-CN" altLang="en-US" dirty="0"/>
              <a:t>三级</a:t>
            </a:r>
          </a:p>
          <a:p>
            <a:pPr lvl="3"/>
            <a:r>
              <a:rPr lang="zh-CN" altLang="en-US" dirty="0"/>
              <a:t>四级</a:t>
            </a:r>
          </a:p>
          <a:p>
            <a:pPr lvl="4"/>
            <a:r>
              <a:rPr lang="zh-CN" altLang="en-US" dirty="0"/>
              <a:t>五级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BE59E6E9-16BB-4D46-A8D6-97CC594B8C57}" type="slidenum">
              <a:rPr lang="en-US" altLang="zh-CN"/>
              <a:t>‹#›</a:t>
            </a:fld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项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66738" y="1341438"/>
            <a:ext cx="3924300" cy="496728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二级</a:t>
            </a:r>
          </a:p>
          <a:p>
            <a:pPr lvl="2"/>
            <a:r>
              <a:rPr lang="zh-CN" altLang="en-US" dirty="0"/>
              <a:t>三级</a:t>
            </a:r>
          </a:p>
          <a:p>
            <a:pPr lvl="3"/>
            <a:r>
              <a:rPr lang="zh-CN" altLang="en-US" dirty="0"/>
              <a:t>四级</a:t>
            </a:r>
          </a:p>
          <a:p>
            <a:pPr lvl="4"/>
            <a:r>
              <a:rPr lang="zh-CN" altLang="en-US" dirty="0"/>
              <a:t>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3438" y="1341438"/>
            <a:ext cx="3924300" cy="496728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二级</a:t>
            </a:r>
          </a:p>
          <a:p>
            <a:pPr lvl="2"/>
            <a:r>
              <a:rPr lang="zh-CN" altLang="en-US" dirty="0"/>
              <a:t>三级</a:t>
            </a:r>
          </a:p>
          <a:p>
            <a:pPr lvl="3"/>
            <a:r>
              <a:rPr lang="zh-CN" altLang="en-US" dirty="0"/>
              <a:t>四级</a:t>
            </a:r>
          </a:p>
          <a:p>
            <a:pPr lvl="4"/>
            <a:r>
              <a:rPr lang="zh-CN" altLang="en-US" dirty="0"/>
              <a:t>五级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BE59E6E9-16BB-4D46-A8D6-97CC594B8C57}" type="slidenum">
              <a:rPr lang="en-US" altLang="zh-CN"/>
              <a:t>‹#›</a:t>
            </a:fld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fld id="{BE59E6E9-16BB-4D46-A8D6-97CC594B8C57}" type="slidenum">
              <a:rPr lang="en-US" altLang="zh-CN"/>
              <a:t>‹#›</a:t>
            </a:fld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图片 2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68529" y="15670"/>
            <a:ext cx="938915" cy="965405"/>
          </a:xfrm>
          <a:prstGeom prst="rect">
            <a:avLst/>
          </a:prstGeom>
        </p:spPr>
      </p:pic>
      <p:sp>
        <p:nvSpPr>
          <p:cNvPr id="70041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74675" y="304800"/>
            <a:ext cx="8001000" cy="676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7004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66738" y="1341438"/>
            <a:ext cx="8001000" cy="49672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dirty="0"/>
              <a:t>单击此处编辑母版文本样式</a:t>
            </a:r>
            <a:endParaRPr lang="en-US" altLang="zh-CN" dirty="0"/>
          </a:p>
          <a:p>
            <a:pPr lvl="1"/>
            <a:r>
              <a:rPr lang="zh-CN" altLang="en-US" dirty="0"/>
              <a:t>第二级</a:t>
            </a:r>
            <a:endParaRPr lang="en-US" altLang="zh-CN" dirty="0"/>
          </a:p>
          <a:p>
            <a:pPr lvl="2"/>
            <a:r>
              <a:rPr lang="zh-CN" altLang="en-US" dirty="0"/>
              <a:t>第三级</a:t>
            </a:r>
            <a:endParaRPr lang="en-US" altLang="zh-CN" dirty="0"/>
          </a:p>
          <a:p>
            <a:pPr lvl="3"/>
            <a:r>
              <a:rPr lang="zh-CN" altLang="en-US" dirty="0"/>
              <a:t>第四级</a:t>
            </a:r>
            <a:endParaRPr lang="en-US" altLang="zh-CN" dirty="0"/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1028" name="AutoShape 4"/>
          <p:cNvSpPr>
            <a:spLocks noChangeArrowheads="1"/>
          </p:cNvSpPr>
          <p:nvPr/>
        </p:nvSpPr>
        <p:spPr bwMode="auto">
          <a:xfrm>
            <a:off x="566738" y="1119189"/>
            <a:ext cx="7958137" cy="109537"/>
          </a:xfrm>
          <a:custGeom>
            <a:avLst/>
            <a:gdLst>
              <a:gd name="T0" fmla="*/ 0 w 1000"/>
              <a:gd name="T1" fmla="*/ 0 h 1000"/>
              <a:gd name="T2" fmla="*/ 2147483647 w 1000"/>
              <a:gd name="T3" fmla="*/ 0 h 1000"/>
              <a:gd name="T4" fmla="*/ 2147483647 w 1000"/>
              <a:gd name="T5" fmla="*/ 2147483647 h 1000"/>
              <a:gd name="T6" fmla="*/ 0 w 1000"/>
              <a:gd name="T7" fmla="*/ 2147483647 h 1000"/>
              <a:gd name="T8" fmla="*/ 0 w 1000"/>
              <a:gd name="T9" fmla="*/ 0 h 1000"/>
              <a:gd name="T10" fmla="*/ 2147483647 w 1000"/>
              <a:gd name="T11" fmla="*/ 0 h 1000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0" t="0" r="r" b="b"/>
            <a:pathLst>
              <a:path w="1000" h="1000" stroke="0">
                <a:moveTo>
                  <a:pt x="0" y="0"/>
                </a:moveTo>
                <a:lnTo>
                  <a:pt x="585" y="0"/>
                </a:lnTo>
                <a:lnTo>
                  <a:pt x="585" y="1000"/>
                </a:lnTo>
                <a:lnTo>
                  <a:pt x="0" y="1000"/>
                </a:lnTo>
                <a:lnTo>
                  <a:pt x="0" y="0"/>
                </a:lnTo>
                <a:close/>
              </a:path>
              <a:path w="1000" h="1000">
                <a:moveTo>
                  <a:pt x="0" y="0"/>
                </a:moveTo>
                <a:lnTo>
                  <a:pt x="1000" y="0"/>
                </a:lnTo>
              </a:path>
            </a:pathLst>
          </a:custGeom>
          <a:solidFill>
            <a:srgbClr val="3399FF"/>
          </a:solidFill>
          <a:ln w="9525">
            <a:solidFill>
              <a:srgbClr val="3399FF"/>
            </a:solidFill>
            <a:round/>
          </a:ln>
        </p:spPr>
        <p:txBody>
          <a:bodyPr/>
          <a:lstStyle/>
          <a:p>
            <a:endParaRPr lang="zh-CN" altLang="en-US"/>
          </a:p>
        </p:txBody>
      </p:sp>
      <p:sp>
        <p:nvSpPr>
          <p:cNvPr id="70042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09600" y="6245225"/>
            <a:ext cx="19812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/>
          <a:lstStyle>
            <a:lvl1pPr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  <p:sp>
        <p:nvSpPr>
          <p:cNvPr id="70042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7191375" y="6624638"/>
            <a:ext cx="1952625" cy="233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vert="horz" wrap="square" lIns="91440" tIns="45720" rIns="91440" bIns="0" numCol="1" anchor="t" anchorCtr="0" compatLnSpc="1"/>
          <a:lstStyle>
            <a:lvl1pPr algn="r">
              <a:spcBef>
                <a:spcPct val="0"/>
              </a:spcBef>
              <a:buClrTx/>
              <a:buFontTx/>
              <a:buNone/>
              <a:defRPr sz="1200">
                <a:latin typeface="Verdana" panose="020B060403050404020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/>
  <p:hf hdr="0" ftr="0" dt="0"/>
  <p:txStyles>
    <p:titleStyle>
      <a:lvl1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2pPr>
      <a:lvl3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3pPr>
      <a:lvl4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4pPr>
      <a:lvl5pPr algn="l" rtl="0" fontAlgn="base">
        <a:spcBef>
          <a:spcPct val="0"/>
        </a:spcBef>
        <a:spcAft>
          <a:spcPct val="0"/>
        </a:spcAft>
        <a:defRPr kumimoji="1"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5pPr>
      <a:lvl6pPr marL="4572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6pPr>
      <a:lvl7pPr marL="9144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7pPr>
      <a:lvl8pPr marL="13716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8pPr>
      <a:lvl9pPr marL="18288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Times New Roman" panose="02020603050405020304" charset="0"/>
          <a:ea typeface="黑体" panose="02010609060101010101" charset="-122"/>
          <a:cs typeface="黑体" panose="02010609060101010101" charset="-122"/>
        </a:defRPr>
      </a:lvl9pPr>
    </p:titleStyle>
    <p:bodyStyle>
      <a:lvl1pPr marL="469900" indent="-469900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charset="0"/>
        <a:buChar char="o"/>
        <a:defRPr kumimoji="1" sz="2400">
          <a:solidFill>
            <a:schemeClr val="tx1"/>
          </a:solidFill>
          <a:latin typeface="+mn-lt"/>
          <a:ea typeface="+mn-ea"/>
          <a:cs typeface="+mn-cs"/>
        </a:defRPr>
      </a:lvl1pPr>
      <a:lvl2pPr marL="908050" indent="-436880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charset="0"/>
        <a:buChar char="n"/>
        <a:defRPr kumimoji="1" sz="2000">
          <a:solidFill>
            <a:schemeClr val="tx1"/>
          </a:solidFill>
          <a:latin typeface="+mn-lt"/>
          <a:ea typeface="+mn-ea"/>
          <a:cs typeface="+mn-cs"/>
        </a:defRPr>
      </a:lvl2pPr>
      <a:lvl3pPr marL="1304925" indent="-395605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pitchFamily="2" charset="2"/>
        <a:buChar char="ü"/>
        <a:defRPr kumimoji="1">
          <a:solidFill>
            <a:schemeClr val="tx1"/>
          </a:solidFill>
          <a:latin typeface="+mn-lt"/>
          <a:ea typeface="+mn-ea"/>
          <a:cs typeface="+mn-cs"/>
        </a:defRPr>
      </a:lvl3pPr>
      <a:lvl4pPr marL="1694180" indent="-387350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pitchFamily="2" charset="2"/>
        <a:buChar char="Ø"/>
        <a:defRPr kumimoji="1" sz="1600">
          <a:solidFill>
            <a:schemeClr val="tx1"/>
          </a:solidFill>
          <a:latin typeface="+mn-lt"/>
          <a:ea typeface="+mn-ea"/>
          <a:cs typeface="+mn-cs"/>
        </a:defRPr>
      </a:lvl4pPr>
      <a:lvl5pPr marL="2094230" indent="-398780" algn="l" rtl="0" fontAlgn="base">
        <a:spcBef>
          <a:spcPct val="20000"/>
        </a:spcBef>
        <a:spcAft>
          <a:spcPct val="0"/>
        </a:spcAft>
        <a:buClr>
          <a:srgbClr val="3399FF"/>
        </a:buClr>
        <a:buFont typeface="Wingdings" panose="05000000000000000000" pitchFamily="2" charset="2"/>
        <a:buChar char="l"/>
        <a:defRPr kumimoji="1" sz="1600">
          <a:solidFill>
            <a:schemeClr val="tx1"/>
          </a:solidFill>
          <a:latin typeface="+mn-lt"/>
          <a:ea typeface="+mn-ea"/>
          <a:cs typeface="+mn-cs"/>
        </a:defRPr>
      </a:lvl5pPr>
      <a:lvl6pPr marL="2551430" indent="-398780" algn="l" rtl="0" fontAlgn="base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charset="0"/>
        <a:buChar char="§"/>
        <a:defRPr sz="1600">
          <a:solidFill>
            <a:schemeClr val="tx1"/>
          </a:solidFill>
          <a:latin typeface="+mn-lt"/>
          <a:ea typeface="+mn-ea"/>
          <a:cs typeface="+mn-cs"/>
        </a:defRPr>
      </a:lvl6pPr>
      <a:lvl7pPr marL="3008630" indent="-398780" algn="l" rtl="0" fontAlgn="base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charset="0"/>
        <a:buChar char="§"/>
        <a:defRPr sz="1600">
          <a:solidFill>
            <a:schemeClr val="tx1"/>
          </a:solidFill>
          <a:latin typeface="+mn-lt"/>
          <a:ea typeface="+mn-ea"/>
          <a:cs typeface="+mn-cs"/>
        </a:defRPr>
      </a:lvl7pPr>
      <a:lvl8pPr marL="3465830" indent="-398780" algn="l" rtl="0" fontAlgn="base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charset="0"/>
        <a:buChar char="§"/>
        <a:defRPr sz="1600">
          <a:solidFill>
            <a:schemeClr val="tx1"/>
          </a:solidFill>
          <a:latin typeface="+mn-lt"/>
          <a:ea typeface="+mn-ea"/>
          <a:cs typeface="+mn-cs"/>
        </a:defRPr>
      </a:lvl8pPr>
      <a:lvl9pPr marL="3923030" indent="-398780" algn="l" rtl="0" fontAlgn="base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charset="0"/>
        <a:buChar char="§"/>
        <a:defRPr sz="16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mailto:ustc_dip@163.com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11560" y="2060848"/>
            <a:ext cx="7772400" cy="1371600"/>
          </a:xfrm>
        </p:spPr>
        <p:txBody>
          <a:bodyPr/>
          <a:lstStyle/>
          <a:p>
            <a:pPr algn="ctr"/>
            <a:r>
              <a:rPr lang="en-US" altLang="zh-CN" dirty="0"/>
              <a:t>《</a:t>
            </a:r>
            <a:r>
              <a:rPr lang="zh-CN" altLang="en-US" dirty="0"/>
              <a:t>数字图像处理</a:t>
            </a:r>
            <a:r>
              <a:rPr lang="en-US" altLang="zh-CN" dirty="0"/>
              <a:t>》</a:t>
            </a:r>
            <a:br>
              <a:rPr lang="en-US" altLang="zh-CN" dirty="0"/>
            </a:br>
            <a:r>
              <a:rPr lang="zh-CN" altLang="en-US" dirty="0"/>
              <a:t>第七次编程作业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827584" y="3897052"/>
            <a:ext cx="7010400" cy="1600200"/>
          </a:xfrm>
        </p:spPr>
        <p:txBody>
          <a:bodyPr/>
          <a:lstStyle/>
          <a:p>
            <a:pPr algn="ctr"/>
            <a:r>
              <a:rPr lang="en-US" altLang="zh-CN" sz="3200" dirty="0"/>
              <a:t>2024-12-03</a:t>
            </a:r>
            <a:endParaRPr lang="zh-CN" altLang="en-US" sz="3200" dirty="0"/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4DB4CD4-818E-4506-ADCF-541D87BBB2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作业安排及提交时间</a:t>
            </a:r>
            <a:endParaRPr lang="zh-CN" altLang="en-US" dirty="0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4317331D-3629-455E-BB8C-1E1BBD383F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sz="2400" dirty="0"/>
              <a:t>编程作业任务</a:t>
            </a:r>
            <a:r>
              <a:rPr lang="en-US" altLang="zh-CN" sz="2400" dirty="0"/>
              <a:t> – </a:t>
            </a:r>
            <a:r>
              <a:rPr lang="zh-CN" altLang="en-US" sz="2400" dirty="0"/>
              <a:t>复现教材上以下结果</a:t>
            </a:r>
            <a:endParaRPr lang="en-US" altLang="zh-CN" sz="2400" dirty="0"/>
          </a:p>
          <a:p>
            <a:pPr lvl="1"/>
            <a:r>
              <a:rPr lang="zh-CN" altLang="en-US" sz="2000" dirty="0"/>
              <a:t>多光谱数据的贝叶斯分类：图</a:t>
            </a:r>
            <a:r>
              <a:rPr lang="en-US" altLang="zh-CN" sz="2000" dirty="0"/>
              <a:t>12.13</a:t>
            </a:r>
            <a:endParaRPr lang="en-US" altLang="zh-CN" sz="1800" dirty="0"/>
          </a:p>
          <a:p>
            <a:pPr lvl="1"/>
            <a:endParaRPr lang="en-US" altLang="zh-CN" sz="2000" dirty="0"/>
          </a:p>
          <a:p>
            <a:r>
              <a:rPr lang="zh-CN" altLang="en-US" sz="2400" dirty="0"/>
              <a:t>提交时间：</a:t>
            </a:r>
            <a:r>
              <a:rPr lang="en-US" altLang="zh-CN" sz="2400" dirty="0"/>
              <a:t>2024</a:t>
            </a:r>
            <a:r>
              <a:rPr lang="zh-CN" altLang="en-US" sz="2400" dirty="0"/>
              <a:t>年</a:t>
            </a:r>
            <a:r>
              <a:rPr lang="en-US" altLang="zh-CN" sz="2400" dirty="0"/>
              <a:t>12</a:t>
            </a:r>
            <a:r>
              <a:rPr lang="zh-CN" altLang="en-US" sz="2400" dirty="0"/>
              <a:t>月</a:t>
            </a:r>
            <a:r>
              <a:rPr lang="en-US" altLang="zh-CN" sz="2400" dirty="0"/>
              <a:t>10</a:t>
            </a:r>
            <a:r>
              <a:rPr lang="zh-CN" altLang="en-US" sz="2400" dirty="0"/>
              <a:t>日晚上</a:t>
            </a:r>
            <a:r>
              <a:rPr lang="en-US" altLang="zh-CN" sz="2400" dirty="0"/>
              <a:t>12</a:t>
            </a:r>
            <a:r>
              <a:rPr lang="zh-CN" altLang="en-US" sz="2400" dirty="0"/>
              <a:t>点前</a:t>
            </a:r>
            <a:endParaRPr lang="en-US" altLang="zh-CN" sz="2400" dirty="0"/>
          </a:p>
          <a:p>
            <a:pPr lvl="1"/>
            <a:r>
              <a:rPr lang="zh-CN" altLang="en-US" sz="2000" dirty="0"/>
              <a:t>要求：提交代码实现和实验报告，打包并压缩</a:t>
            </a:r>
            <a:endParaRPr lang="en-US" altLang="zh-CN" sz="2000" dirty="0"/>
          </a:p>
          <a:p>
            <a:pPr lvl="1"/>
            <a:r>
              <a:rPr lang="zh-CN" altLang="en-US" sz="2000" dirty="0"/>
              <a:t>命名规则：第七次编程作业</a:t>
            </a:r>
            <a:r>
              <a:rPr lang="en-US" altLang="zh-CN" sz="2000" dirty="0"/>
              <a:t>_</a:t>
            </a:r>
            <a:r>
              <a:rPr lang="zh-CN" altLang="en-US" sz="2000" dirty="0"/>
              <a:t>学号</a:t>
            </a:r>
            <a:r>
              <a:rPr lang="en-US" altLang="zh-CN" sz="2000" dirty="0"/>
              <a:t>_</a:t>
            </a:r>
            <a:r>
              <a:rPr lang="zh-CN" altLang="en-US" sz="2000" dirty="0"/>
              <a:t>姓名</a:t>
            </a:r>
            <a:endParaRPr lang="en-US" altLang="zh-CN" sz="2000" dirty="0"/>
          </a:p>
          <a:p>
            <a:pPr lvl="1"/>
            <a:r>
              <a:rPr lang="zh-CN" altLang="en-US" sz="2000" dirty="0"/>
              <a:t>发到邮箱 </a:t>
            </a:r>
            <a:r>
              <a:rPr lang="en-US" altLang="zh-CN" sz="2000" dirty="0">
                <a:hlinkClick r:id="rId2"/>
              </a:rPr>
              <a:t>ustc_dip@163.com</a:t>
            </a:r>
            <a:endParaRPr lang="en-US" altLang="zh-CN" sz="2000" dirty="0"/>
          </a:p>
          <a:p>
            <a:pPr lvl="1"/>
            <a:r>
              <a:rPr lang="zh-CN" altLang="en-US" sz="2000" dirty="0"/>
              <a:t>每迟交一天，本次实验分数多乘以一次</a:t>
            </a:r>
            <a:r>
              <a:rPr lang="en-US" altLang="zh-CN" sz="2000" dirty="0"/>
              <a:t>0.9</a:t>
            </a:r>
          </a:p>
        </p:txBody>
      </p:sp>
    </p:spTree>
    <p:extLst>
      <p:ext uri="{BB962C8B-B14F-4D97-AF65-F5344CB8AC3E}">
        <p14:creationId xmlns:p14="http://schemas.microsoft.com/office/powerpoint/2010/main" val="3463143276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Profile">
  <a:themeElements>
    <a:clrScheme name="Profile 9">
      <a:dk1>
        <a:srgbClr val="000000"/>
      </a:dk1>
      <a:lt1>
        <a:srgbClr val="FFFFFF"/>
      </a:lt1>
      <a:dk2>
        <a:srgbClr val="000000"/>
      </a:dk2>
      <a:lt2>
        <a:srgbClr val="DDDDDD"/>
      </a:lt2>
      <a:accent1>
        <a:srgbClr val="A3B2C1"/>
      </a:accent1>
      <a:accent2>
        <a:srgbClr val="CC0000"/>
      </a:accent2>
      <a:accent3>
        <a:srgbClr val="FFFFFF"/>
      </a:accent3>
      <a:accent4>
        <a:srgbClr val="000000"/>
      </a:accent4>
      <a:accent5>
        <a:srgbClr val="CED5DD"/>
      </a:accent5>
      <a:accent6>
        <a:srgbClr val="B90000"/>
      </a:accent6>
      <a:hlink>
        <a:srgbClr val="336699"/>
      </a:hlink>
      <a:folHlink>
        <a:srgbClr val="003366"/>
      </a:folHlink>
    </a:clrScheme>
    <a:fontScheme name="Profile">
      <a:majorFont>
        <a:latin typeface="Times New Roman"/>
        <a:ea typeface="黑体"/>
        <a:cs typeface="黑体"/>
      </a:majorFont>
      <a:minorFont>
        <a:latin typeface="Times New Roman"/>
        <a:ea typeface="黑体"/>
        <a:cs typeface="黑体"/>
      </a:minorFont>
    </a:fontScheme>
    <a:fmtScheme name="办公室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</a:spPr>
      <a:bodyPr vert="horz" wrap="square" lIns="91440" tIns="45720" rIns="91440" bIns="45720" numCol="1" anchor="t" anchorCtr="0" compatLnSpc="1"/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>
            <a:schemeClr val="accent2"/>
          </a:buClr>
          <a:buSzTx/>
          <a:buFont typeface="Wingdings" panose="05000000000000000000" charset="0"/>
          <a:buChar char="•"/>
          <a:defRPr kumimoji="0" lang="zh-CN" alt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panose="02020603050405020304" charset="0"/>
            <a:ea typeface="黑体" panose="02010609060101010101" charset="-122"/>
            <a:cs typeface="黑体" panose="02010609060101010101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</a:spPr>
      <a:bodyPr vert="horz" wrap="square" lIns="91440" tIns="45720" rIns="91440" bIns="45720" numCol="1" anchor="t" anchorCtr="0" compatLnSpc="1"/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>
            <a:schemeClr val="accent2"/>
          </a:buClr>
          <a:buSzTx/>
          <a:buFont typeface="Wingdings" panose="05000000000000000000" charset="0"/>
          <a:buChar char="•"/>
          <a:defRPr kumimoji="0" lang="zh-CN" alt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panose="02020603050405020304" charset="0"/>
            <a:ea typeface="黑体" panose="02010609060101010101" charset="-122"/>
            <a:cs typeface="黑体" panose="02010609060101010101" charset="-122"/>
          </a:defRPr>
        </a:defPPr>
      </a:lstStyle>
    </a:lnDef>
  </a:objectDefaults>
  <a:extraClrSchemeLst>
    <a:extraClrScheme>
      <a:clrScheme name="Profile 1">
        <a:dk1>
          <a:srgbClr val="A50021"/>
        </a:dk1>
        <a:lt1>
          <a:srgbClr val="FFFFFF"/>
        </a:lt1>
        <a:dk2>
          <a:srgbClr val="800000"/>
        </a:dk2>
        <a:lt2>
          <a:srgbClr val="FFFFFF"/>
        </a:lt2>
        <a:accent1>
          <a:srgbClr val="FF9900"/>
        </a:accent1>
        <a:accent2>
          <a:srgbClr val="FF3300"/>
        </a:accent2>
        <a:accent3>
          <a:srgbClr val="C0AAAA"/>
        </a:accent3>
        <a:accent4>
          <a:srgbClr val="DADADA"/>
        </a:accent4>
        <a:accent5>
          <a:srgbClr val="FFCAAA"/>
        </a:accent5>
        <a:accent6>
          <a:srgbClr val="E72D00"/>
        </a:accent6>
        <a:hlink>
          <a:srgbClr val="FFFFCC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2">
        <a:dk1>
          <a:srgbClr val="3C001E"/>
        </a:dk1>
        <a:lt1>
          <a:srgbClr val="FFFFFF"/>
        </a:lt1>
        <a:dk2>
          <a:srgbClr val="51072E"/>
        </a:dk2>
        <a:lt2>
          <a:srgbClr val="FFFFFF"/>
        </a:lt2>
        <a:accent1>
          <a:srgbClr val="89A38F"/>
        </a:accent1>
        <a:accent2>
          <a:srgbClr val="666699"/>
        </a:accent2>
        <a:accent3>
          <a:srgbClr val="B3AAAD"/>
        </a:accent3>
        <a:accent4>
          <a:srgbClr val="DADADA"/>
        </a:accent4>
        <a:accent5>
          <a:srgbClr val="C4CEC6"/>
        </a:accent5>
        <a:accent6>
          <a:srgbClr val="5C5C8A"/>
        </a:accent6>
        <a:hlink>
          <a:srgbClr val="80800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3">
        <a:dk1>
          <a:srgbClr val="333333"/>
        </a:dk1>
        <a:lt1>
          <a:srgbClr val="FFFFFF"/>
        </a:lt1>
        <a:dk2>
          <a:srgbClr val="000000"/>
        </a:dk2>
        <a:lt2>
          <a:srgbClr val="FFFFFF"/>
        </a:lt2>
        <a:accent1>
          <a:srgbClr val="3399FF"/>
        </a:accent1>
        <a:accent2>
          <a:srgbClr val="CC0000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B90000"/>
        </a:accent6>
        <a:hlink>
          <a:srgbClr val="666699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4">
        <a:dk1>
          <a:srgbClr val="4B3D1B"/>
        </a:dk1>
        <a:lt1>
          <a:srgbClr val="FFFFFF"/>
        </a:lt1>
        <a:dk2>
          <a:srgbClr val="330000"/>
        </a:dk2>
        <a:lt2>
          <a:srgbClr val="FFFFFF"/>
        </a:lt2>
        <a:accent1>
          <a:srgbClr val="CC9900"/>
        </a:accent1>
        <a:accent2>
          <a:srgbClr val="CC6600"/>
        </a:accent2>
        <a:accent3>
          <a:srgbClr val="ADAA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666699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5">
        <a:dk1>
          <a:srgbClr val="006666"/>
        </a:dk1>
        <a:lt1>
          <a:srgbClr val="FFFFFF"/>
        </a:lt1>
        <a:dk2>
          <a:srgbClr val="003366"/>
        </a:dk2>
        <a:lt2>
          <a:srgbClr val="FFFFFF"/>
        </a:lt2>
        <a:accent1>
          <a:srgbClr val="0099CC"/>
        </a:accent1>
        <a:accent2>
          <a:srgbClr val="6666FF"/>
        </a:accent2>
        <a:accent3>
          <a:srgbClr val="AAADB8"/>
        </a:accent3>
        <a:accent4>
          <a:srgbClr val="DADADA"/>
        </a:accent4>
        <a:accent5>
          <a:srgbClr val="AACAE2"/>
        </a:accent5>
        <a:accent6>
          <a:srgbClr val="5C5CE7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6">
        <a:dk1>
          <a:srgbClr val="003366"/>
        </a:dk1>
        <a:lt1>
          <a:srgbClr val="FFFFFF"/>
        </a:lt1>
        <a:dk2>
          <a:srgbClr val="006666"/>
        </a:dk2>
        <a:lt2>
          <a:srgbClr val="FFFFFF"/>
        </a:lt2>
        <a:accent1>
          <a:srgbClr val="6699FF"/>
        </a:accent1>
        <a:accent2>
          <a:srgbClr val="00CCFF"/>
        </a:accent2>
        <a:accent3>
          <a:srgbClr val="AAB8B8"/>
        </a:accent3>
        <a:accent4>
          <a:srgbClr val="DADADA"/>
        </a:accent4>
        <a:accent5>
          <a:srgbClr val="B8CAFF"/>
        </a:accent5>
        <a:accent6>
          <a:srgbClr val="00B9E7"/>
        </a:accent6>
        <a:hlink>
          <a:srgbClr val="FFFFCC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7">
        <a:dk1>
          <a:srgbClr val="000000"/>
        </a:dk1>
        <a:lt1>
          <a:srgbClr val="619CB1"/>
        </a:lt1>
        <a:dk2>
          <a:srgbClr val="FFFFFF"/>
        </a:dk2>
        <a:lt2>
          <a:srgbClr val="4E899E"/>
        </a:lt2>
        <a:accent1>
          <a:srgbClr val="FFCC00"/>
        </a:accent1>
        <a:accent2>
          <a:srgbClr val="B6523E"/>
        </a:accent2>
        <a:accent3>
          <a:srgbClr val="B7CBD5"/>
        </a:accent3>
        <a:accent4>
          <a:srgbClr val="000000"/>
        </a:accent4>
        <a:accent5>
          <a:srgbClr val="FFE2AA"/>
        </a:accent5>
        <a:accent6>
          <a:srgbClr val="A54937"/>
        </a:accent6>
        <a:hlink>
          <a:srgbClr val="99CC00"/>
        </a:hlink>
        <a:folHlink>
          <a:srgbClr val="66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ofile 8">
        <a:dk1>
          <a:srgbClr val="598600"/>
        </a:dk1>
        <a:lt1>
          <a:srgbClr val="FFFFFF"/>
        </a:lt1>
        <a:dk2>
          <a:srgbClr val="336600"/>
        </a:dk2>
        <a:lt2>
          <a:srgbClr val="FFFFFF"/>
        </a:lt2>
        <a:accent1>
          <a:srgbClr val="33CC33"/>
        </a:accent1>
        <a:accent2>
          <a:srgbClr val="99CC00"/>
        </a:accent2>
        <a:accent3>
          <a:srgbClr val="ADB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FFCC00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9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A3B2C1"/>
        </a:accent1>
        <a:accent2>
          <a:srgbClr val="CC0000"/>
        </a:accent2>
        <a:accent3>
          <a:srgbClr val="FFFFFF"/>
        </a:accent3>
        <a:accent4>
          <a:srgbClr val="000000"/>
        </a:accent4>
        <a:accent5>
          <a:srgbClr val="CED5DD"/>
        </a:accent5>
        <a:accent6>
          <a:srgbClr val="B90000"/>
        </a:accent6>
        <a:hlink>
          <a:srgbClr val="336699"/>
        </a:hlink>
        <a:folHlink>
          <a:srgbClr val="00336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办公室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办公室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办公室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办公室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6842</TotalTime>
  <Words>92</Words>
  <Application>Microsoft Office PowerPoint</Application>
  <PresentationFormat>全屏显示(4:3)</PresentationFormat>
  <Paragraphs>11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9" baseType="lpstr">
      <vt:lpstr>黑体</vt:lpstr>
      <vt:lpstr>宋体</vt:lpstr>
      <vt:lpstr>Arial</vt:lpstr>
      <vt:lpstr>Times New Roman</vt:lpstr>
      <vt:lpstr>Verdana</vt:lpstr>
      <vt:lpstr>Wingdings</vt:lpstr>
      <vt:lpstr>Profile</vt:lpstr>
      <vt:lpstr>《数字图像处理》 第七次编程作业</vt:lpstr>
      <vt:lpstr>作业安排及提交时间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基于视觉特性的视频编码理论与方法研究</dc:title>
  <dc:creator>SwanTian</dc:creator>
  <cp:lastModifiedBy>Wengang Zhou</cp:lastModifiedBy>
  <cp:revision>3783</cp:revision>
  <dcterms:created xsi:type="dcterms:W3CDTF">2006-10-11T01:50:00Z</dcterms:created>
  <dcterms:modified xsi:type="dcterms:W3CDTF">2024-12-03T03:38:11Z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2052-10.1.0.5975</vt:lpwstr>
  </property>
</Properties>
</file>